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0" r:id="rId1"/>
  </p:sldMasterIdLst>
  <p:sldIdLst>
    <p:sldId id="256" r:id="rId2"/>
    <p:sldId id="257" r:id="rId3"/>
    <p:sldId id="258" r:id="rId4"/>
    <p:sldId id="268" r:id="rId5"/>
    <p:sldId id="259" r:id="rId6"/>
    <p:sldId id="269" r:id="rId7"/>
    <p:sldId id="270" r:id="rId8"/>
    <p:sldId id="271" r:id="rId9"/>
    <p:sldId id="264" r:id="rId10"/>
    <p:sldId id="266" r:id="rId11"/>
    <p:sldId id="267" r:id="rId12"/>
    <p:sldId id="261" r:id="rId13"/>
    <p:sldId id="265" r:id="rId14"/>
    <p:sldId id="262" r:id="rId15"/>
    <p:sldId id="26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10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5878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305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9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0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467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97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42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913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937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9/9/2020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119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57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679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9" r:id="rId5"/>
    <p:sldLayoutId id="2147483853" r:id="rId6"/>
    <p:sldLayoutId id="2147483854" r:id="rId7"/>
    <p:sldLayoutId id="2147483855" r:id="rId8"/>
    <p:sldLayoutId id="2147483858" r:id="rId9"/>
    <p:sldLayoutId id="2147483856" r:id="rId10"/>
    <p:sldLayoutId id="21474838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45">
            <a:extLst>
              <a:ext uri="{FF2B5EF4-FFF2-40B4-BE49-F238E27FC236}">
                <a16:creationId xmlns:a16="http://schemas.microsoft.com/office/drawing/2014/main" id="{69AAD1CE-BC75-47D5-B602-4E20FB3F8C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5" t="9091" r="3281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E8CE0F-63E2-42D9-8659-4781F25961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/>
              <a:t>Mask-it or Casket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5198D3-ECB9-4010-8C42-AD21BD2C5A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/>
              <a:t>By: Megan Zimerman, Ivan Pinedo, Jamison Unruh &amp; Karl Konzi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8637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4" name="Rectangle 2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2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6" name="Rectangle 26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Rectangle 28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926268-8123-44FE-B9A2-6317158C8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53872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Key Findings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C32BDB2B-4C68-4816-A217-7435466D7D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49240" y="586822"/>
            <a:ext cx="6007608" cy="16459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/>
              <a:t>States with later lockdowns generally saw a higher increase of deaths and hospitalizations.</a:t>
            </a:r>
          </a:p>
          <a:p>
            <a:pPr lvl="1"/>
            <a:r>
              <a:rPr lang="en-US" sz="1600" dirty="0"/>
              <a:t>These states also typically had shorter periods of lockdown which increased the number of cases, hospitalizations and deaths.</a:t>
            </a: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6911F8-FF24-4BFA-95AB-3E07BE0A7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130" y="2729396"/>
            <a:ext cx="4554032" cy="39050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Content Placeholder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4327CF-DD6B-4E0F-8B4D-EB839037A7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698" y="2729396"/>
            <a:ext cx="4554032" cy="39050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70467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3D2C9-21C6-4F59-9D84-46747FEFE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37285" cy="1645920"/>
          </a:xfrm>
        </p:spPr>
        <p:txBody>
          <a:bodyPr>
            <a:normAutofit/>
          </a:bodyPr>
          <a:lstStyle/>
          <a:p>
            <a:r>
              <a:rPr lang="en-US" sz="3200" dirty="0"/>
              <a:t>Key Findings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4411807-3537-46CE-B152-C715FAE12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t">
            <a:normAutofit/>
          </a:bodyPr>
          <a:lstStyle/>
          <a:p>
            <a:r>
              <a:rPr lang="en-US" sz="1800" dirty="0"/>
              <a:t>Cases saw a sharp rise at the start of summer due to increased travel to tourism hotspots. </a:t>
            </a:r>
          </a:p>
          <a:p>
            <a:r>
              <a:rPr lang="en-US" sz="1800" dirty="0"/>
              <a:t>Cases rose regardless of lockdown orders or state-wide mask mandates.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B79C1F-547C-47B6-906A-10B3D50CD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291" y="2734056"/>
            <a:ext cx="7263417" cy="37588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48071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926268-8123-44FE-B9A2-6317158C8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53872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Key Findings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95AEAA5A-C914-448B-A8C4-04B70A6B08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49240" y="586822"/>
            <a:ext cx="6007608" cy="164592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800" dirty="0"/>
              <a:t>States without mask mandates in place saw a significantly faster rise in cases compared to most states with mandates. </a:t>
            </a:r>
          </a:p>
          <a:p>
            <a:r>
              <a:rPr lang="en-US" sz="1800" dirty="0"/>
              <a:t>The sharpest increase in cases occurred at the start of the summer months when tourism generally picks up.</a:t>
            </a:r>
          </a:p>
        </p:txBody>
      </p:sp>
      <p:pic>
        <p:nvPicPr>
          <p:cNvPr id="13" name="Content Placeholder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EA42E1-02D1-499C-88F5-09752ABA1D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3" y="2676139"/>
            <a:ext cx="5481509" cy="37348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77C2B1-A614-46C1-A328-2AF3A3379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781" y="2676139"/>
            <a:ext cx="5523082" cy="37348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55819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926268-8123-44FE-B9A2-6317158C8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Conclusions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2C803D6-86E5-4C6F-B92E-5355A78907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1248" y="2252870"/>
            <a:ext cx="3412219" cy="374153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We feel the data supports our initial hypothesis. A nationally coordinated effort would have created a standardized guideline on how to safely reopen states and mandated mask measures to contain the spread of the virus.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 At a minimum states should have been directed to follow CDC guidelines for state closures and reopening’s to help mitigate infections.</a:t>
            </a:r>
          </a:p>
        </p:txBody>
      </p:sp>
      <p:pic>
        <p:nvPicPr>
          <p:cNvPr id="11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5FAE43-4591-488D-A3D2-53512548A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1631289"/>
            <a:ext cx="6656832" cy="34948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459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926268-8123-44FE-B9A2-6317158C8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dirty="0"/>
              <a:t>Postmortem</a:t>
            </a: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7DDF8-516B-41EE-BF3A-2E3CA01E5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136793"/>
            <a:ext cx="10168128" cy="4084082"/>
          </a:xfrm>
        </p:spPr>
        <p:txBody>
          <a:bodyPr>
            <a:normAutofit fontScale="92500"/>
          </a:bodyPr>
          <a:lstStyle/>
          <a:p>
            <a:r>
              <a:rPr lang="en-US" sz="2200" dirty="0"/>
              <a:t>States were chosen to target all areas of the United States with varying levels of population density in order to show a truer representation of virus outbreak. Only looking at states with highly populated cities could skew the data set in a negative light. </a:t>
            </a:r>
          </a:p>
          <a:p>
            <a:r>
              <a:rPr lang="en-US" sz="2200" dirty="0"/>
              <a:t>Mask mandates, while proven effective, are only good if most or all residents comply. Because it has become a politicized issue, many individuals were slow to adopt the policy. </a:t>
            </a:r>
          </a:p>
          <a:p>
            <a:r>
              <a:rPr lang="en-US" sz="2200" dirty="0"/>
              <a:t>Deaths and hospitalization numbers may not be entirely accurate because there was not a standardized way of reporting COVID as COD early in the pandemic. </a:t>
            </a:r>
          </a:p>
          <a:p>
            <a:pPr lvl="1"/>
            <a:r>
              <a:rPr lang="en-US" sz="1800" dirty="0"/>
              <a:t>Not all states were able to be analyzed for this information because not all states report hospitalization numbers (i.e., California)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54950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45">
            <a:extLst>
              <a:ext uri="{FF2B5EF4-FFF2-40B4-BE49-F238E27FC236}">
                <a16:creationId xmlns:a16="http://schemas.microsoft.com/office/drawing/2014/main" id="{69AAD1CE-BC75-47D5-B602-4E20FB3F8C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5" t="9091" r="3281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E8CE0F-63E2-42D9-8659-4781F25961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Questions?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5955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926268-8123-44FE-B9A2-6317158C8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en-US" sz="2800"/>
              <a:t>Hypothesis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7DDF8-516B-41EE-BF3A-2E3CA01E5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r>
              <a:rPr lang="en-US" sz="1700"/>
              <a:t>COVID-19 is a highly transmissible virus that quickly spread throughout the US in early 2020. We believe the lack of a nationally coordinated effort to contain the virus lead to a sharp rise in overall infections as states mapped out their own plans and timelines. </a:t>
            </a:r>
          </a:p>
          <a:p>
            <a:endParaRPr lang="en-US" sz="1700"/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083457-8A50-494D-B1BE-6D0D0CDFA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1032175"/>
            <a:ext cx="6656832" cy="46930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63362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926268-8123-44FE-B9A2-6317158C8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dirty="0"/>
              <a:t>Questions Asked</a:t>
            </a: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7DDF8-516B-41EE-BF3A-2E3CA01E5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136793"/>
            <a:ext cx="10168128" cy="408408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dirty="0"/>
              <a:t>Did lockdown dates and phased re-openings have an impact on the spread of the virus?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Was there a negative impact to states that took a delayed approach to lockdown compared to states that chose to lockdown early?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Did the summer months lead to a spike in infection rates?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Did state-wide mask mandates have an impact on curbing the spread of the virus?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121195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926268-8123-44FE-B9A2-6317158C8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dirty="0"/>
              <a:t>Why?</a:t>
            </a: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7DDF8-516B-41EE-BF3A-2E3CA01E5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136793"/>
            <a:ext cx="10168128" cy="4084082"/>
          </a:xfrm>
        </p:spPr>
        <p:txBody>
          <a:bodyPr>
            <a:normAutofit/>
          </a:bodyPr>
          <a:lstStyle/>
          <a:p>
            <a:r>
              <a:rPr lang="en-US" sz="2400" dirty="0"/>
              <a:t>We were interested in proving that the lack of coordination in the nation, specifically when it comes to lockdowns, re-openings, and mask mandates, has caused more cases in this country than it should have.</a:t>
            </a:r>
          </a:p>
          <a:p>
            <a:r>
              <a:rPr lang="en-US" sz="2400" dirty="0"/>
              <a:t>By comparing states in geographically diverse locations we want to show how important each of these were. 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98339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926268-8123-44FE-B9A2-6317158C8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dirty="0"/>
              <a:t>Data Needed</a:t>
            </a: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7DDF8-516B-41EE-BF3A-2E3CA01E5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136793"/>
            <a:ext cx="10168128" cy="4084082"/>
          </a:xfrm>
        </p:spPr>
        <p:txBody>
          <a:bodyPr>
            <a:normAutofit/>
          </a:bodyPr>
          <a:lstStyle/>
          <a:p>
            <a:r>
              <a:rPr lang="en-US" sz="2400" dirty="0"/>
              <a:t>To prove our hypothesis we needed data on all 50 states from March till August!</a:t>
            </a:r>
          </a:p>
          <a:p>
            <a:r>
              <a:rPr lang="en-US" sz="2400" dirty="0"/>
              <a:t>We needed to know which day each state began its lockdown, when they re-opened, or when mask mandates began</a:t>
            </a:r>
          </a:p>
          <a:p>
            <a:r>
              <a:rPr lang="en-US" sz="2400" dirty="0"/>
              <a:t>We needed data that showed all positive cases in each state, all the hospitalizations, and deaths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851177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98DB05-59DB-4C78-9A14-9FA95F756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29" y="1057387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dirty="0"/>
              <a:t>Data Found!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582A5BE-2542-4773-B3DA-FFB2EAB4A26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1146" b="11146"/>
          <a:stretch/>
        </p:blipFill>
        <p:spPr>
          <a:xfrm>
            <a:off x="4864608" y="992547"/>
            <a:ext cx="6846363" cy="472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784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F41207-2C95-4BFE-916A-FB09EEF06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/>
              <a:t>Data Exploration and Cleanup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EFD6B7A-5E15-446C-A01A-201ACBF9D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4608" y="912962"/>
            <a:ext cx="6846363" cy="50320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22757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D8E30-70B9-4940-B785-464B2C16C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728472"/>
          </a:xfrm>
        </p:spPr>
        <p:txBody>
          <a:bodyPr/>
          <a:lstStyle/>
          <a:p>
            <a:r>
              <a:rPr lang="en-US" dirty="0"/>
              <a:t>Data Cleanup</a:t>
            </a:r>
          </a:p>
        </p:txBody>
      </p:sp>
      <p:pic>
        <p:nvPicPr>
          <p:cNvPr id="6" name="Content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58FBE2D-2FC5-4221-853F-85CEEB10AB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611" y="963993"/>
            <a:ext cx="6840019" cy="529907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E49FED-37A9-467F-9AFC-2FCD9E445F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003930"/>
            <a:ext cx="3099816" cy="1219200"/>
          </a:xfrm>
        </p:spPr>
        <p:txBody>
          <a:bodyPr/>
          <a:lstStyle/>
          <a:p>
            <a:r>
              <a:rPr lang="en-US" dirty="0"/>
              <a:t>Pulling data by state according to stay at home orders and re-openings</a:t>
            </a:r>
          </a:p>
        </p:txBody>
      </p:sp>
    </p:spTree>
    <p:extLst>
      <p:ext uri="{BB962C8B-B14F-4D97-AF65-F5344CB8AC3E}">
        <p14:creationId xmlns:p14="http://schemas.microsoft.com/office/powerpoint/2010/main" val="613413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926268-8123-44FE-B9A2-6317158C8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53872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Key Findings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D1E4479-D58F-4C1F-BD04-3DCFE6633E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49240" y="586822"/>
            <a:ext cx="6007608" cy="164592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1800" dirty="0"/>
              <a:t>The data shows that most states in this data set reopened too quickly or did not stay locked down long enough to contain the spread of the virus. </a:t>
            </a:r>
          </a:p>
          <a:p>
            <a:r>
              <a:rPr lang="en-US" sz="1800" dirty="0"/>
              <a:t>Whether a state locked down quickly or late did not effect the spread of the virus so much as the reopening plans of each state. </a:t>
            </a: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D8BB00-10B3-4EC3-BE2B-C3FB209BC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3" y="2724830"/>
            <a:ext cx="5481509" cy="35463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37A710-72D5-40BE-9271-DCB2954A95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781" y="2724829"/>
            <a:ext cx="5523082" cy="35463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52875883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629</Words>
  <Application>Microsoft Office PowerPoint</Application>
  <PresentationFormat>Widescreen</PresentationFormat>
  <Paragraphs>41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Avenir Next LT Pro</vt:lpstr>
      <vt:lpstr>Calibri</vt:lpstr>
      <vt:lpstr>AccentBoxVTI</vt:lpstr>
      <vt:lpstr>Mask-it or Casket</vt:lpstr>
      <vt:lpstr>Hypothesis</vt:lpstr>
      <vt:lpstr>Questions Asked</vt:lpstr>
      <vt:lpstr>Why?</vt:lpstr>
      <vt:lpstr>Data Needed</vt:lpstr>
      <vt:lpstr>Data Found!</vt:lpstr>
      <vt:lpstr>Data Exploration and Cleanup</vt:lpstr>
      <vt:lpstr>Data Cleanup</vt:lpstr>
      <vt:lpstr>Key Findings</vt:lpstr>
      <vt:lpstr>Key Findings</vt:lpstr>
      <vt:lpstr>Key Findings</vt:lpstr>
      <vt:lpstr>Key Findings</vt:lpstr>
      <vt:lpstr>Conclusions</vt:lpstr>
      <vt:lpstr>Postmortem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Mask-it or Casket</dc:title>
  <dc:creator>Megan Zimerman</dc:creator>
  <cp:lastModifiedBy>Jamison Unruh</cp:lastModifiedBy>
  <cp:revision>2</cp:revision>
  <dcterms:created xsi:type="dcterms:W3CDTF">2020-09-10T00:51:08Z</dcterms:created>
  <dcterms:modified xsi:type="dcterms:W3CDTF">2020-09-10T02:17:16Z</dcterms:modified>
</cp:coreProperties>
</file>